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dia/image10.jpg" ContentType="image/gif"/>
  <Override PartName="/ppt/media/image20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38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четная запись Майкрософт" initials="УзМ" lastIdx="1" clrIdx="0">
    <p:extLst>
      <p:ext uri="{19B8F6BF-5375-455C-9EA6-DF929625EA0E}">
        <p15:presenceInfo xmlns:p15="http://schemas.microsoft.com/office/powerpoint/2012/main" userId="cb05781ab650d4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946" autoAdjust="0"/>
  </p:normalViewPr>
  <p:slideViewPr>
    <p:cSldViewPr>
      <p:cViewPr>
        <p:scale>
          <a:sx n="200" d="100"/>
          <a:sy n="200" d="100"/>
        </p:scale>
        <p:origin x="102" y="-726"/>
      </p:cViewPr>
      <p:guideLst>
        <p:guide orient="horz" pos="3165"/>
        <p:guide pos="23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1A582-93AB-4808-B99C-B8331086AE5B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A2426-583C-4E09-9C56-944384559C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9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A2426-583C-4E09-9C56-944384559C7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29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A2426-583C-4E09-9C56-944384559C7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9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DA2426-583C-4E09-9C56-944384559C7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8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5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0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95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61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26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91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57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22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D758-A950-4384-88F4-72E089E599B5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6910-262B-495D-BDD8-1E2FC6E33DA2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D34E3-4CE9-4E70-A3DC-37677BECEB01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37DA1-E438-4DF5-869B-66666F678CC6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13694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6849">
                <a:solidFill>
                  <a:schemeClr val="tx1">
                    <a:tint val="75000"/>
                  </a:schemeClr>
                </a:solidFill>
              </a:defRPr>
            </a:lvl1pPr>
            <a:lvl2pPr marL="1565325" indent="0">
              <a:buNone/>
              <a:defRPr sz="6163">
                <a:solidFill>
                  <a:schemeClr val="tx1">
                    <a:tint val="75000"/>
                  </a:schemeClr>
                </a:solidFill>
              </a:defRPr>
            </a:lvl2pPr>
            <a:lvl3pPr marL="3130651" indent="0">
              <a:buNone/>
              <a:defRPr sz="5477">
                <a:solidFill>
                  <a:schemeClr val="tx1">
                    <a:tint val="75000"/>
                  </a:schemeClr>
                </a:solidFill>
              </a:defRPr>
            </a:lvl3pPr>
            <a:lvl4pPr marL="4695973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4pPr>
            <a:lvl5pPr marL="6261300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5pPr>
            <a:lvl6pPr marL="7826625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6pPr>
            <a:lvl7pPr marL="9391950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7pPr>
            <a:lvl8pPr marL="10957273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8pPr>
            <a:lvl9pPr marL="12522599" indent="0">
              <a:buNone/>
              <a:defRPr sz="47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D1CCC-2FA3-4694-9AFF-8E18A30D932D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9586"/>
            </a:lvl1pPr>
            <a:lvl2pPr>
              <a:defRPr sz="8217"/>
            </a:lvl2pPr>
            <a:lvl3pPr>
              <a:defRPr sz="6849"/>
            </a:lvl3pPr>
            <a:lvl4pPr>
              <a:defRPr sz="6163"/>
            </a:lvl4pPr>
            <a:lvl5pPr>
              <a:defRPr sz="6163"/>
            </a:lvl5pPr>
            <a:lvl6pPr>
              <a:defRPr sz="6163"/>
            </a:lvl6pPr>
            <a:lvl7pPr>
              <a:defRPr sz="6163"/>
            </a:lvl7pPr>
            <a:lvl8pPr>
              <a:defRPr sz="6163"/>
            </a:lvl8pPr>
            <a:lvl9pPr>
              <a:defRPr sz="616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9586"/>
            </a:lvl1pPr>
            <a:lvl2pPr>
              <a:defRPr sz="8217"/>
            </a:lvl2pPr>
            <a:lvl3pPr>
              <a:defRPr sz="6849"/>
            </a:lvl3pPr>
            <a:lvl4pPr>
              <a:defRPr sz="6163"/>
            </a:lvl4pPr>
            <a:lvl5pPr>
              <a:defRPr sz="6163"/>
            </a:lvl5pPr>
            <a:lvl6pPr>
              <a:defRPr sz="6163"/>
            </a:lvl6pPr>
            <a:lvl7pPr>
              <a:defRPr sz="6163"/>
            </a:lvl7pPr>
            <a:lvl8pPr>
              <a:defRPr sz="6163"/>
            </a:lvl8pPr>
            <a:lvl9pPr>
              <a:defRPr sz="616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9DD7B-AEED-4D4F-B5B6-AF7DC91C5EB1}" type="datetime1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8217" b="1"/>
            </a:lvl1pPr>
            <a:lvl2pPr marL="1565325" indent="0">
              <a:buNone/>
              <a:defRPr sz="6849" b="1"/>
            </a:lvl2pPr>
            <a:lvl3pPr marL="3130651" indent="0">
              <a:buNone/>
              <a:defRPr sz="6163" b="1"/>
            </a:lvl3pPr>
            <a:lvl4pPr marL="4695973" indent="0">
              <a:buNone/>
              <a:defRPr sz="5477" b="1"/>
            </a:lvl4pPr>
            <a:lvl5pPr marL="6261300" indent="0">
              <a:buNone/>
              <a:defRPr sz="5477" b="1"/>
            </a:lvl5pPr>
            <a:lvl6pPr marL="7826625" indent="0">
              <a:buNone/>
              <a:defRPr sz="5477" b="1"/>
            </a:lvl6pPr>
            <a:lvl7pPr marL="9391950" indent="0">
              <a:buNone/>
              <a:defRPr sz="5477" b="1"/>
            </a:lvl7pPr>
            <a:lvl8pPr marL="10957273" indent="0">
              <a:buNone/>
              <a:defRPr sz="5477" b="1"/>
            </a:lvl8pPr>
            <a:lvl9pPr marL="12522599" indent="0">
              <a:buNone/>
              <a:defRPr sz="547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8217"/>
            </a:lvl1pPr>
            <a:lvl2pPr>
              <a:defRPr sz="6849"/>
            </a:lvl2pPr>
            <a:lvl3pPr>
              <a:defRPr sz="6163"/>
            </a:lvl3pPr>
            <a:lvl4pPr>
              <a:defRPr sz="5477"/>
            </a:lvl4pPr>
            <a:lvl5pPr>
              <a:defRPr sz="5477"/>
            </a:lvl5pPr>
            <a:lvl6pPr>
              <a:defRPr sz="5477"/>
            </a:lvl6pPr>
            <a:lvl7pPr>
              <a:defRPr sz="5477"/>
            </a:lvl7pPr>
            <a:lvl8pPr>
              <a:defRPr sz="5477"/>
            </a:lvl8pPr>
            <a:lvl9pPr>
              <a:defRPr sz="54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8217" b="1"/>
            </a:lvl1pPr>
            <a:lvl2pPr marL="1565325" indent="0">
              <a:buNone/>
              <a:defRPr sz="6849" b="1"/>
            </a:lvl2pPr>
            <a:lvl3pPr marL="3130651" indent="0">
              <a:buNone/>
              <a:defRPr sz="6163" b="1"/>
            </a:lvl3pPr>
            <a:lvl4pPr marL="4695973" indent="0">
              <a:buNone/>
              <a:defRPr sz="5477" b="1"/>
            </a:lvl4pPr>
            <a:lvl5pPr marL="6261300" indent="0">
              <a:buNone/>
              <a:defRPr sz="5477" b="1"/>
            </a:lvl5pPr>
            <a:lvl6pPr marL="7826625" indent="0">
              <a:buNone/>
              <a:defRPr sz="5477" b="1"/>
            </a:lvl6pPr>
            <a:lvl7pPr marL="9391950" indent="0">
              <a:buNone/>
              <a:defRPr sz="5477" b="1"/>
            </a:lvl7pPr>
            <a:lvl8pPr marL="10957273" indent="0">
              <a:buNone/>
              <a:defRPr sz="5477" b="1"/>
            </a:lvl8pPr>
            <a:lvl9pPr marL="12522599" indent="0">
              <a:buNone/>
              <a:defRPr sz="547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8217"/>
            </a:lvl1pPr>
            <a:lvl2pPr>
              <a:defRPr sz="6849"/>
            </a:lvl2pPr>
            <a:lvl3pPr>
              <a:defRPr sz="6163"/>
            </a:lvl3pPr>
            <a:lvl4pPr>
              <a:defRPr sz="5477"/>
            </a:lvl4pPr>
            <a:lvl5pPr>
              <a:defRPr sz="5477"/>
            </a:lvl5pPr>
            <a:lvl6pPr>
              <a:defRPr sz="5477"/>
            </a:lvl6pPr>
            <a:lvl7pPr>
              <a:defRPr sz="5477"/>
            </a:lvl7pPr>
            <a:lvl8pPr>
              <a:defRPr sz="5477"/>
            </a:lvl8pPr>
            <a:lvl9pPr>
              <a:defRPr sz="54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C6231-71F0-4C56-834A-43570D59A35F}" type="datetime1">
              <a:rPr lang="ru-RU" smtClean="0"/>
              <a:t>15.01.2014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7B975-4CC4-4F38-B65C-AF4756293694}" type="datetime1">
              <a:rPr lang="ru-RU" smtClean="0"/>
              <a:t>15.01.2014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885B6-78D2-49D7-9888-A81E40CD8096}" type="datetime1">
              <a:rPr lang="ru-RU" smtClean="0"/>
              <a:t>15.01.2014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6849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10956"/>
            </a:lvl1pPr>
            <a:lvl2pPr>
              <a:defRPr sz="9586"/>
            </a:lvl2pPr>
            <a:lvl3pPr>
              <a:defRPr sz="8217"/>
            </a:lvl3pPr>
            <a:lvl4pPr>
              <a:defRPr sz="6849"/>
            </a:lvl4pPr>
            <a:lvl5pPr>
              <a:defRPr sz="6849"/>
            </a:lvl5pPr>
            <a:lvl6pPr>
              <a:defRPr sz="6849"/>
            </a:lvl6pPr>
            <a:lvl7pPr>
              <a:defRPr sz="6849"/>
            </a:lvl7pPr>
            <a:lvl8pPr>
              <a:defRPr sz="6849"/>
            </a:lvl8pPr>
            <a:lvl9pPr>
              <a:defRPr sz="684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4795"/>
            </a:lvl1pPr>
            <a:lvl2pPr marL="1565325" indent="0">
              <a:buNone/>
              <a:defRPr sz="4109"/>
            </a:lvl2pPr>
            <a:lvl3pPr marL="3130651" indent="0">
              <a:buNone/>
              <a:defRPr sz="3423"/>
            </a:lvl3pPr>
            <a:lvl4pPr marL="4695973" indent="0">
              <a:buNone/>
              <a:defRPr sz="3081"/>
            </a:lvl4pPr>
            <a:lvl5pPr marL="6261300" indent="0">
              <a:buNone/>
              <a:defRPr sz="3081"/>
            </a:lvl5pPr>
            <a:lvl6pPr marL="7826625" indent="0">
              <a:buNone/>
              <a:defRPr sz="3081"/>
            </a:lvl6pPr>
            <a:lvl7pPr marL="9391950" indent="0">
              <a:buNone/>
              <a:defRPr sz="3081"/>
            </a:lvl7pPr>
            <a:lvl8pPr marL="10957273" indent="0">
              <a:buNone/>
              <a:defRPr sz="3081"/>
            </a:lvl8pPr>
            <a:lvl9pPr marL="12522599" indent="0">
              <a:buNone/>
              <a:defRPr sz="308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2C539-8FD7-4730-BC11-F24AB980BCFB}" type="datetime1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6849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10956"/>
            </a:lvl1pPr>
            <a:lvl2pPr marL="1565325" indent="0">
              <a:buNone/>
              <a:defRPr sz="9586"/>
            </a:lvl2pPr>
            <a:lvl3pPr marL="3130651" indent="0">
              <a:buNone/>
              <a:defRPr sz="8217"/>
            </a:lvl3pPr>
            <a:lvl4pPr marL="4695973" indent="0">
              <a:buNone/>
              <a:defRPr sz="6849"/>
            </a:lvl4pPr>
            <a:lvl5pPr marL="6261300" indent="0">
              <a:buNone/>
              <a:defRPr sz="6849"/>
            </a:lvl5pPr>
            <a:lvl6pPr marL="7826625" indent="0">
              <a:buNone/>
              <a:defRPr sz="6849"/>
            </a:lvl6pPr>
            <a:lvl7pPr marL="9391950" indent="0">
              <a:buNone/>
              <a:defRPr sz="6849"/>
            </a:lvl7pPr>
            <a:lvl8pPr marL="10957273" indent="0">
              <a:buNone/>
              <a:defRPr sz="6849"/>
            </a:lvl8pPr>
            <a:lvl9pPr marL="12522599" indent="0">
              <a:buNone/>
              <a:defRPr sz="684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4795"/>
            </a:lvl1pPr>
            <a:lvl2pPr marL="1565325" indent="0">
              <a:buNone/>
              <a:defRPr sz="4109"/>
            </a:lvl2pPr>
            <a:lvl3pPr marL="3130651" indent="0">
              <a:buNone/>
              <a:defRPr sz="3423"/>
            </a:lvl3pPr>
            <a:lvl4pPr marL="4695973" indent="0">
              <a:buNone/>
              <a:defRPr sz="3081"/>
            </a:lvl4pPr>
            <a:lvl5pPr marL="6261300" indent="0">
              <a:buNone/>
              <a:defRPr sz="3081"/>
            </a:lvl5pPr>
            <a:lvl6pPr marL="7826625" indent="0">
              <a:buNone/>
              <a:defRPr sz="3081"/>
            </a:lvl6pPr>
            <a:lvl7pPr marL="9391950" indent="0">
              <a:buNone/>
              <a:defRPr sz="3081"/>
            </a:lvl7pPr>
            <a:lvl8pPr marL="10957273" indent="0">
              <a:buNone/>
              <a:defRPr sz="3081"/>
            </a:lvl8pPr>
            <a:lvl9pPr marL="12522599" indent="0">
              <a:buNone/>
              <a:defRPr sz="308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939F0-BE3B-4FB6-95DE-3811874FEE60}" type="datetime1">
              <a:rPr lang="ru-RU" smtClean="0"/>
              <a:t>15.01.2014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9CED-FD2A-4198-AD7E-ABB18D24C400}" type="datetime1">
              <a:rPr lang="ru-RU" smtClean="0"/>
              <a:t>15.01.2014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3130651" rtl="0" eaLnBrk="1" latinLnBrk="0" hangingPunct="1">
        <a:spcBef>
          <a:spcPct val="0"/>
        </a:spcBef>
        <a:buNone/>
        <a:defRPr sz="150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3995" indent="-1173995" algn="l" defTabSz="3130651" rtl="0" eaLnBrk="1" latinLnBrk="0" hangingPunct="1">
        <a:spcBef>
          <a:spcPct val="20000"/>
        </a:spcBef>
        <a:buFont typeface="Arial" pitchFamily="34" charset="0"/>
        <a:buChar char="•"/>
        <a:defRPr sz="10956" kern="1200">
          <a:solidFill>
            <a:schemeClr val="tx1"/>
          </a:solidFill>
          <a:latin typeface="+mn-lt"/>
          <a:ea typeface="+mn-ea"/>
          <a:cs typeface="+mn-cs"/>
        </a:defRPr>
      </a:lvl1pPr>
      <a:lvl2pPr marL="2543652" indent="-978327" algn="l" defTabSz="3130651" rtl="0" eaLnBrk="1" latinLnBrk="0" hangingPunct="1">
        <a:spcBef>
          <a:spcPct val="20000"/>
        </a:spcBef>
        <a:buFont typeface="Arial" pitchFamily="34" charset="0"/>
        <a:buChar char="–"/>
        <a:defRPr sz="9586" kern="1200">
          <a:solidFill>
            <a:schemeClr val="tx1"/>
          </a:solidFill>
          <a:latin typeface="+mn-lt"/>
          <a:ea typeface="+mn-ea"/>
          <a:cs typeface="+mn-cs"/>
        </a:defRPr>
      </a:lvl2pPr>
      <a:lvl3pPr marL="3913313" indent="-782662" algn="l" defTabSz="3130651" rtl="0" eaLnBrk="1" latinLnBrk="0" hangingPunct="1">
        <a:spcBef>
          <a:spcPct val="20000"/>
        </a:spcBef>
        <a:buFont typeface="Arial" pitchFamily="34" charset="0"/>
        <a:buChar char="•"/>
        <a:defRPr sz="8217" kern="1200">
          <a:solidFill>
            <a:schemeClr val="tx1"/>
          </a:solidFill>
          <a:latin typeface="+mn-lt"/>
          <a:ea typeface="+mn-ea"/>
          <a:cs typeface="+mn-cs"/>
        </a:defRPr>
      </a:lvl3pPr>
      <a:lvl4pPr marL="5478638" indent="-782662" algn="l" defTabSz="3130651" rtl="0" eaLnBrk="1" latinLnBrk="0" hangingPunct="1">
        <a:spcBef>
          <a:spcPct val="20000"/>
        </a:spcBef>
        <a:buFont typeface="Arial" pitchFamily="34" charset="0"/>
        <a:buChar char="–"/>
        <a:defRPr sz="6849" kern="1200">
          <a:solidFill>
            <a:schemeClr val="tx1"/>
          </a:solidFill>
          <a:latin typeface="+mn-lt"/>
          <a:ea typeface="+mn-ea"/>
          <a:cs typeface="+mn-cs"/>
        </a:defRPr>
      </a:lvl4pPr>
      <a:lvl5pPr marL="7043961" indent="-782662" algn="l" defTabSz="3130651" rtl="0" eaLnBrk="1" latinLnBrk="0" hangingPunct="1">
        <a:spcBef>
          <a:spcPct val="20000"/>
        </a:spcBef>
        <a:buFont typeface="Arial" pitchFamily="34" charset="0"/>
        <a:buChar char="»"/>
        <a:defRPr sz="6849" kern="1200">
          <a:solidFill>
            <a:schemeClr val="tx1"/>
          </a:solidFill>
          <a:latin typeface="+mn-lt"/>
          <a:ea typeface="+mn-ea"/>
          <a:cs typeface="+mn-cs"/>
        </a:defRPr>
      </a:lvl5pPr>
      <a:lvl6pPr marL="8609286" indent="-782662" algn="l" defTabSz="3130651" rtl="0" eaLnBrk="1" latinLnBrk="0" hangingPunct="1">
        <a:spcBef>
          <a:spcPct val="20000"/>
        </a:spcBef>
        <a:buFont typeface="Arial" pitchFamily="34" charset="0"/>
        <a:buChar char="•"/>
        <a:defRPr sz="6849" kern="1200">
          <a:solidFill>
            <a:schemeClr val="tx1"/>
          </a:solidFill>
          <a:latin typeface="+mn-lt"/>
          <a:ea typeface="+mn-ea"/>
          <a:cs typeface="+mn-cs"/>
        </a:defRPr>
      </a:lvl6pPr>
      <a:lvl7pPr marL="10174611" indent="-782662" algn="l" defTabSz="3130651" rtl="0" eaLnBrk="1" latinLnBrk="0" hangingPunct="1">
        <a:spcBef>
          <a:spcPct val="20000"/>
        </a:spcBef>
        <a:buFont typeface="Arial" pitchFamily="34" charset="0"/>
        <a:buChar char="•"/>
        <a:defRPr sz="6849" kern="1200">
          <a:solidFill>
            <a:schemeClr val="tx1"/>
          </a:solidFill>
          <a:latin typeface="+mn-lt"/>
          <a:ea typeface="+mn-ea"/>
          <a:cs typeface="+mn-cs"/>
        </a:defRPr>
      </a:lvl7pPr>
      <a:lvl8pPr marL="11739938" indent="-782662" algn="l" defTabSz="3130651" rtl="0" eaLnBrk="1" latinLnBrk="0" hangingPunct="1">
        <a:spcBef>
          <a:spcPct val="20000"/>
        </a:spcBef>
        <a:buFont typeface="Arial" pitchFamily="34" charset="0"/>
        <a:buChar char="•"/>
        <a:defRPr sz="6849" kern="1200">
          <a:solidFill>
            <a:schemeClr val="tx1"/>
          </a:solidFill>
          <a:latin typeface="+mn-lt"/>
          <a:ea typeface="+mn-ea"/>
          <a:cs typeface="+mn-cs"/>
        </a:defRPr>
      </a:lvl8pPr>
      <a:lvl9pPr marL="13305260" indent="-782662" algn="l" defTabSz="3130651" rtl="0" eaLnBrk="1" latinLnBrk="0" hangingPunct="1">
        <a:spcBef>
          <a:spcPct val="20000"/>
        </a:spcBef>
        <a:buFont typeface="Arial" pitchFamily="34" charset="0"/>
        <a:buChar char="•"/>
        <a:defRPr sz="68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1pPr>
      <a:lvl2pPr marL="1565325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2pPr>
      <a:lvl3pPr marL="3130651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3pPr>
      <a:lvl4pPr marL="4695973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4pPr>
      <a:lvl5pPr marL="6261300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5pPr>
      <a:lvl6pPr marL="7826625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6pPr>
      <a:lvl7pPr marL="9391950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7pPr>
      <a:lvl8pPr marL="10957273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8pPr>
      <a:lvl9pPr marL="12522599" algn="l" defTabSz="3130651" rtl="0" eaLnBrk="1" latinLnBrk="0" hangingPunct="1">
        <a:defRPr sz="61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1.png"/><Relationship Id="rId21" Type="http://schemas.openxmlformats.org/officeDocument/2006/relationships/hyperlink" Target="mailto:areline@inbox.ru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20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jpeg"/><Relationship Id="rId5" Type="http://schemas.openxmlformats.org/officeDocument/2006/relationships/image" Target="../media/image4.png"/><Relationship Id="rId15" Type="http://schemas.openxmlformats.org/officeDocument/2006/relationships/image" Target="../media/image15.jpeg"/><Relationship Id="rId10" Type="http://schemas.openxmlformats.org/officeDocument/2006/relationships/image" Target="../media/image10.jpg"/><Relationship Id="rId19" Type="http://schemas.openxmlformats.org/officeDocument/2006/relationships/image" Target="../media/image19.jpeg"/><Relationship Id="rId4" Type="http://schemas.openxmlformats.org/officeDocument/2006/relationships/image" Target="../media/image7.jpg"/><Relationship Id="rId9" Type="http://schemas.openxmlformats.org/officeDocument/2006/relationships/image" Target="../media/image9.png"/><Relationship Id="rId14" Type="http://schemas.openxmlformats.org/officeDocument/2006/relationships/image" Target="../media/image14.jpeg"/><Relationship Id="rId22" Type="http://schemas.openxmlformats.org/officeDocument/2006/relationships/hyperlink" Target="http://www.areline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51326"/>
            <a:ext cx="6859505" cy="615645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9290355"/>
            <a:ext cx="6859505" cy="6156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1938" y="2717464"/>
            <a:ext cx="5930245" cy="1174105"/>
          </a:xfrm>
        </p:spPr>
        <p:txBody>
          <a:bodyPr>
            <a:noAutofit/>
          </a:bodyPr>
          <a:lstStyle/>
          <a:p>
            <a:r>
              <a:rPr lang="ru-RU" sz="2500" dirty="0" smtClean="0"/>
              <a:t>Предлагаем заключение Договора </a:t>
            </a:r>
            <a:br>
              <a:rPr lang="ru-RU" sz="2500" dirty="0" smtClean="0"/>
            </a:br>
            <a:r>
              <a:rPr lang="ru-RU" sz="2500" dirty="0" smtClean="0"/>
              <a:t>на </a:t>
            </a:r>
            <a:r>
              <a:rPr lang="ru-RU" sz="2500" dirty="0"/>
              <a:t>оказание услуг 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500" b="1" dirty="0" smtClean="0"/>
              <a:t>транспортного </a:t>
            </a:r>
            <a:r>
              <a:rPr lang="ru-RU" sz="2500" b="1" dirty="0"/>
              <a:t>обслуживания</a:t>
            </a:r>
            <a:endParaRPr lang="ru-RU" sz="2500" dirty="0"/>
          </a:p>
        </p:txBody>
      </p:sp>
      <p:sp>
        <p:nvSpPr>
          <p:cNvPr id="18" name="TextBox 17"/>
          <p:cNvSpPr txBox="1"/>
          <p:nvPr/>
        </p:nvSpPr>
        <p:spPr>
          <a:xfrm>
            <a:off x="160480" y="8868780"/>
            <a:ext cx="65360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____________________________________________________________________________________________________Данное </a:t>
            </a:r>
            <a:r>
              <a:rPr lang="ru-RU" sz="1000" dirty="0"/>
              <a:t>коммерческое предложение содержит конфиденциальную информацию, которая не может быть опубликована или раскрыта каким-либо другим образом без письменного согласия компании ООО «Арелайн»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24944" y="8505525"/>
            <a:ext cx="1430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2014 г.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56" y="4603979"/>
            <a:ext cx="4002102" cy="2668068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 rot="20569780">
            <a:off x="483046" y="979245"/>
            <a:ext cx="1999913" cy="682961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rot="20565912">
            <a:off x="540725" y="963027"/>
            <a:ext cx="1935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</a:rPr>
              <a:t> числе </a:t>
            </a:r>
            <a:r>
              <a:rPr lang="ru-RU" sz="900" i="1" dirty="0">
                <a:solidFill>
                  <a:schemeClr val="accent6">
                    <a:lumMod val="75000"/>
                  </a:schemeClr>
                </a:solidFill>
              </a:rPr>
              <a:t>лучших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</a:rPr>
              <a:t>транспортных компаний </a:t>
            </a:r>
            <a:r>
              <a:rPr lang="ru-RU" sz="900" i="1" dirty="0">
                <a:solidFill>
                  <a:schemeClr val="accent6">
                    <a:lumMod val="75000"/>
                  </a:schemeClr>
                </a:solidFill>
              </a:rPr>
              <a:t>Восточной Европы </a:t>
            </a:r>
            <a:endParaRPr lang="ru-RU" sz="9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</a:rPr>
              <a:t>по </a:t>
            </a:r>
            <a:r>
              <a:rPr lang="ru-RU" sz="900" i="1" dirty="0">
                <a:solidFill>
                  <a:schemeClr val="accent6">
                    <a:lumMod val="75000"/>
                  </a:schemeClr>
                </a:solidFill>
              </a:rPr>
              <a:t>версии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</a:rPr>
              <a:t>«Союза </a:t>
            </a:r>
            <a:r>
              <a:rPr lang="ru-RU" sz="900" i="1" dirty="0">
                <a:solidFill>
                  <a:schemeClr val="accent6">
                    <a:lumMod val="75000"/>
                  </a:schemeClr>
                </a:solidFill>
              </a:rPr>
              <a:t>производителей и торговых организаций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</a:rPr>
              <a:t>СНГ»!</a:t>
            </a:r>
            <a:endParaRPr lang="ru-RU" sz="9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4059" y="7488887"/>
            <a:ext cx="4557297" cy="354923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6143" y="1025877"/>
            <a:ext cx="3046040" cy="636902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27528" y="1731544"/>
            <a:ext cx="2398200" cy="164046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37839" y="1039426"/>
            <a:ext cx="131868" cy="118001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4760" y="1039426"/>
            <a:ext cx="131868" cy="118001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80918" y="1039426"/>
            <a:ext cx="131868" cy="118001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522901" y="1039426"/>
            <a:ext cx="131868" cy="118001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4884" y="1039426"/>
            <a:ext cx="131868" cy="11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063"/>
            <a:ext cx="6858000" cy="6156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40" y="1105236"/>
            <a:ext cx="6480720" cy="1368152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Мы рады возможности обратиться к Вам лично от лица компании «Арелайн» с предложением сотрудничества по широкому спектру транспортных услуг.</a:t>
            </a:r>
            <a:br>
              <a:rPr lang="ru-RU" sz="1400" dirty="0" smtClean="0"/>
            </a:br>
            <a:r>
              <a:rPr lang="ru-RU" sz="1400" dirty="0" smtClean="0"/>
              <a:t>   Предлагаем Вашему вниманию несколько причин выбрать «Арелайн» в качестве основного перевозчика грузов. Предложения позволят Вам значительно снизить затраты на транспортировку грузов уже на старте нашего сотрудничества.</a:t>
            </a:r>
            <a:endParaRPr lang="ru-RU" sz="1400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910752"/>
              </p:ext>
            </p:extLst>
          </p:nvPr>
        </p:nvGraphicFramePr>
        <p:xfrm>
          <a:off x="208435" y="2662273"/>
          <a:ext cx="6480720" cy="335280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187758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30398"/>
              </p:ext>
            </p:extLst>
          </p:nvPr>
        </p:nvGraphicFramePr>
        <p:xfrm>
          <a:off x="193652" y="3897797"/>
          <a:ext cx="6480720" cy="335280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24397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Приоритетное право обслуживания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215216"/>
              </p:ext>
            </p:extLst>
          </p:nvPr>
        </p:nvGraphicFramePr>
        <p:xfrm>
          <a:off x="188640" y="6149192"/>
          <a:ext cx="6440632" cy="335280"/>
        </p:xfrm>
        <a:graphic>
          <a:graphicData uri="http://schemas.openxmlformats.org/drawingml/2006/table">
            <a:tbl>
              <a:tblPr/>
              <a:tblGrid>
                <a:gridCol w="6440632"/>
              </a:tblGrid>
              <a:tr h="239604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Большой выбор транспортных средств для любого типа грузов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910009"/>
              </p:ext>
            </p:extLst>
          </p:nvPr>
        </p:nvGraphicFramePr>
        <p:xfrm>
          <a:off x="173072" y="7614014"/>
          <a:ext cx="6465963" cy="335280"/>
        </p:xfrm>
        <a:graphic>
          <a:graphicData uri="http://schemas.openxmlformats.org/drawingml/2006/table">
            <a:tbl>
              <a:tblPr/>
              <a:tblGrid>
                <a:gridCol w="6465963"/>
              </a:tblGrid>
              <a:tr h="22402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Любая форма оплаты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39115"/>
              </p:ext>
            </p:extLst>
          </p:nvPr>
        </p:nvGraphicFramePr>
        <p:xfrm>
          <a:off x="214959" y="8618089"/>
          <a:ext cx="6454401" cy="335280"/>
        </p:xfrm>
        <a:graphic>
          <a:graphicData uri="http://schemas.openxmlformats.org/drawingml/2006/table">
            <a:tbl>
              <a:tblPr/>
              <a:tblGrid>
                <a:gridCol w="6454401"/>
              </a:tblGrid>
              <a:tr h="24266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Рассрочка платежа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66968"/>
              </p:ext>
            </p:extLst>
          </p:nvPr>
        </p:nvGraphicFramePr>
        <p:xfrm>
          <a:off x="188640" y="4868009"/>
          <a:ext cx="6491427" cy="335280"/>
        </p:xfrm>
        <a:graphic>
          <a:graphicData uri="http://schemas.openxmlformats.org/drawingml/2006/table">
            <a:tbl>
              <a:tblPr/>
              <a:tblGrid>
                <a:gridCol w="6491427"/>
              </a:tblGrid>
              <a:tr h="0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Доставка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</a:rPr>
                        <a:t> груза из любой точки России, СНГ и Европы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Таблица 2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72130"/>
              </p:ext>
            </p:extLst>
          </p:nvPr>
        </p:nvGraphicFramePr>
        <p:xfrm>
          <a:off x="1325217" y="40684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Таблица 28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472130"/>
              </p:ext>
            </p:extLst>
          </p:nvPr>
        </p:nvGraphicFramePr>
        <p:xfrm>
          <a:off x="1477617" y="42208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726884"/>
              </p:ext>
            </p:extLst>
          </p:nvPr>
        </p:nvGraphicFramePr>
        <p:xfrm>
          <a:off x="1630017" y="43732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7945" y="3015254"/>
            <a:ext cx="64358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Для Вас в рамках Договора обслуживания стоимость первого заказа перевозки рассчитывается исходя только из затрат на транспортировку, без прибавления доходной ставки</a:t>
            </a:r>
            <a:endParaRPr lang="ru-RU" sz="1300" dirty="0"/>
          </a:p>
        </p:txBody>
      </p:sp>
      <p:sp>
        <p:nvSpPr>
          <p:cNvPr id="11" name="TextBox 10"/>
          <p:cNvSpPr txBox="1"/>
          <p:nvPr/>
        </p:nvSpPr>
        <p:spPr>
          <a:xfrm>
            <a:off x="363001" y="4220154"/>
            <a:ext cx="64583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Вашей организации </a:t>
            </a:r>
            <a:r>
              <a:rPr lang="ru-RU" sz="1300" dirty="0"/>
              <a:t>присваивается личный </a:t>
            </a:r>
            <a:r>
              <a:rPr lang="ru-RU" sz="1300" dirty="0" smtClean="0"/>
              <a:t>менеджер, который находится на связи 7 дней в неделю 24 часа в сутки</a:t>
            </a:r>
            <a:endParaRPr lang="ru-RU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377281" y="5236186"/>
            <a:ext cx="649218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Большой выбор транспортных средств, тесное взаимодействие </a:t>
            </a:r>
            <a:r>
              <a:rPr lang="ru-RU" sz="1300" dirty="0"/>
              <a:t>с лучшими </a:t>
            </a:r>
            <a:r>
              <a:rPr lang="ru-RU" sz="1300" dirty="0" smtClean="0"/>
              <a:t>постсоветскими </a:t>
            </a:r>
            <a:r>
              <a:rPr lang="ru-RU" sz="1300" dirty="0"/>
              <a:t>экспедиторскими компаниями и общероссийскими таможенными брокерами, </a:t>
            </a:r>
            <a:r>
              <a:rPr lang="ru-RU" sz="1300" dirty="0" smtClean="0"/>
              <a:t>использование </a:t>
            </a:r>
            <a:r>
              <a:rPr lang="ru-RU" sz="1300" dirty="0"/>
              <a:t>широкой сети консолидационных складов в Европе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3001" y="6500953"/>
            <a:ext cx="64158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Вы получаете в распоряжение 18</a:t>
            </a:r>
            <a:r>
              <a:rPr lang="ru-RU" sz="1300" dirty="0"/>
              <a:t> </a:t>
            </a:r>
            <a:r>
              <a:rPr lang="ru-RU" sz="1300" dirty="0" err="1"/>
              <a:t>тентованных</a:t>
            </a:r>
            <a:r>
              <a:rPr lang="ru-RU" sz="1300" dirty="0"/>
              <a:t> </a:t>
            </a:r>
            <a:r>
              <a:rPr lang="ru-RU" sz="1300" dirty="0" smtClean="0"/>
              <a:t>т/с; 12</a:t>
            </a:r>
            <a:r>
              <a:rPr lang="ru-RU" sz="1300" dirty="0"/>
              <a:t> </a:t>
            </a:r>
            <a:r>
              <a:rPr lang="ru-RU" sz="1300" dirty="0" smtClean="0"/>
              <a:t>рефрижераторов; 12</a:t>
            </a:r>
            <a:r>
              <a:rPr lang="ru-RU" sz="1300" dirty="0"/>
              <a:t> изотермических </a:t>
            </a:r>
            <a:r>
              <a:rPr lang="ru-RU" sz="1300" dirty="0" smtClean="0"/>
              <a:t>т/с; 10</a:t>
            </a:r>
            <a:r>
              <a:rPr lang="ru-RU" sz="1300" dirty="0"/>
              <a:t> </a:t>
            </a:r>
            <a:r>
              <a:rPr lang="ru-RU" sz="1300" dirty="0" smtClean="0"/>
              <a:t>бортовых т/с; 3</a:t>
            </a:r>
            <a:r>
              <a:rPr lang="ru-RU" sz="1300" dirty="0"/>
              <a:t> </a:t>
            </a:r>
            <a:r>
              <a:rPr lang="ru-RU" sz="1300" dirty="0" smtClean="0"/>
              <a:t>трала; </a:t>
            </a:r>
            <a:r>
              <a:rPr lang="ru-RU" sz="1300" dirty="0"/>
              <a:t>4 </a:t>
            </a:r>
            <a:r>
              <a:rPr lang="ru-RU" sz="1300" dirty="0" smtClean="0"/>
              <a:t>лесовоза; 4</a:t>
            </a:r>
            <a:r>
              <a:rPr lang="ru-RU" sz="1300" dirty="0"/>
              <a:t> </a:t>
            </a:r>
            <a:r>
              <a:rPr lang="ru-RU" sz="1300" dirty="0" smtClean="0"/>
              <a:t>контейнеровоза; 2</a:t>
            </a:r>
            <a:r>
              <a:rPr lang="ru-RU" sz="1300" dirty="0"/>
              <a:t> </a:t>
            </a:r>
            <a:r>
              <a:rPr lang="ru-RU" sz="1300" dirty="0" smtClean="0"/>
              <a:t>автовоза из числа местных и доступ к базе данных более 124000 водителей с личными транспортными средствами по всей стране</a:t>
            </a:r>
            <a:endParaRPr lang="ru-RU" sz="1300" dirty="0"/>
          </a:p>
        </p:txBody>
      </p:sp>
      <p:sp>
        <p:nvSpPr>
          <p:cNvPr id="33" name="TextBox 32"/>
          <p:cNvSpPr txBox="1"/>
          <p:nvPr/>
        </p:nvSpPr>
        <p:spPr>
          <a:xfrm>
            <a:off x="340207" y="7934110"/>
            <a:ext cx="64659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Вы сами выбираете наиболее удобный вариант: С НДС, без НДС, банковский перевод, </a:t>
            </a:r>
            <a:r>
              <a:rPr lang="ru-RU" sz="1300" dirty="0"/>
              <a:t>банковские </a:t>
            </a:r>
            <a:r>
              <a:rPr lang="ru-RU" sz="1300" dirty="0" smtClean="0"/>
              <a:t>карты, почтовый перевод, Евросеть, Связной</a:t>
            </a:r>
            <a:endParaRPr lang="ru-RU" sz="1300" dirty="0"/>
          </a:p>
        </p:txBody>
      </p:sp>
      <p:sp>
        <p:nvSpPr>
          <p:cNvPr id="34" name="TextBox 33"/>
          <p:cNvSpPr txBox="1"/>
          <p:nvPr/>
        </p:nvSpPr>
        <p:spPr>
          <a:xfrm>
            <a:off x="337945" y="8967159"/>
            <a:ext cx="64659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Вы можете пользоваться услугой рассрочки платежа</a:t>
            </a:r>
            <a:endParaRPr lang="ru-RU" sz="1300" dirty="0"/>
          </a:p>
        </p:txBody>
      </p:sp>
      <p:sp>
        <p:nvSpPr>
          <p:cNvPr id="31" name="TextBox 30"/>
          <p:cNvSpPr txBox="1"/>
          <p:nvPr/>
        </p:nvSpPr>
        <p:spPr>
          <a:xfrm>
            <a:off x="143449" y="232681"/>
            <a:ext cx="2572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Коммерческое предложение по транспортному</a:t>
            </a:r>
          </a:p>
          <a:p>
            <a:r>
              <a:rPr lang="ru-RU" sz="900" dirty="0" smtClean="0"/>
              <a:t>обслуживанию корпоративных клиентов</a:t>
            </a:r>
            <a:endParaRPr lang="ru-RU" sz="900" dirty="0"/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9289908"/>
            <a:ext cx="6858000" cy="615645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1536" y="668869"/>
            <a:ext cx="1359717" cy="284306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0724" y="995763"/>
            <a:ext cx="1070529" cy="73228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5025" y="668581"/>
            <a:ext cx="58864" cy="52674"/>
          </a:xfrm>
          <a:prstGeom prst="rect">
            <a:avLst/>
          </a:prstGeom>
        </p:spPr>
      </p:pic>
      <p:pic>
        <p:nvPicPr>
          <p:cNvPr id="50" name="Рисунок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4398" y="668096"/>
            <a:ext cx="58864" cy="52674"/>
          </a:xfrm>
          <a:prstGeom prst="rect">
            <a:avLst/>
          </a:prstGeom>
        </p:spPr>
      </p:pic>
      <p:pic>
        <p:nvPicPr>
          <p:cNvPr id="51" name="Рисунок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3190" y="668096"/>
            <a:ext cx="58864" cy="52674"/>
          </a:xfrm>
          <a:prstGeom prst="rect">
            <a:avLst/>
          </a:prstGeom>
        </p:spPr>
      </p:pic>
      <p:pic>
        <p:nvPicPr>
          <p:cNvPr id="52" name="Рисунок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9592" y="668869"/>
            <a:ext cx="58864" cy="52674"/>
          </a:xfrm>
          <a:prstGeom prst="rect">
            <a:avLst/>
          </a:prstGeom>
        </p:spPr>
      </p:pic>
      <p:pic>
        <p:nvPicPr>
          <p:cNvPr id="53" name="Рисунок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5994" y="668869"/>
            <a:ext cx="58864" cy="5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Рисунок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6859505" cy="6156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8640" y="239451"/>
            <a:ext cx="2572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Коммерческое предложение по транспортному</a:t>
            </a:r>
          </a:p>
          <a:p>
            <a:r>
              <a:rPr lang="ru-RU" sz="900" dirty="0" smtClean="0"/>
              <a:t>обслуживанию корпоративных клиентов</a:t>
            </a:r>
            <a:endParaRPr lang="ru-RU" sz="900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638537"/>
              </p:ext>
            </p:extLst>
          </p:nvPr>
        </p:nvGraphicFramePr>
        <p:xfrm>
          <a:off x="220354" y="4617720"/>
          <a:ext cx="6450902" cy="335280"/>
        </p:xfrm>
        <a:graphic>
          <a:graphicData uri="http://schemas.openxmlformats.org/drawingml/2006/table">
            <a:tbl>
              <a:tblPr/>
              <a:tblGrid>
                <a:gridCol w="6450902"/>
              </a:tblGrid>
              <a:tr h="154256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Вооруженное сопровождение грузов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263608"/>
              </p:ext>
            </p:extLst>
          </p:nvPr>
        </p:nvGraphicFramePr>
        <p:xfrm>
          <a:off x="213544" y="3761587"/>
          <a:ext cx="6471862" cy="335280"/>
        </p:xfrm>
        <a:graphic>
          <a:graphicData uri="http://schemas.openxmlformats.org/drawingml/2006/table">
            <a:tbl>
              <a:tblPr/>
              <a:tblGrid>
                <a:gridCol w="6471862"/>
              </a:tblGrid>
              <a:tr h="19563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Страхование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</a:rPr>
                        <a:t> грузов</a:t>
                      </a:r>
                      <a:endParaRPr lang="ru-RU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10802"/>
              </p:ext>
            </p:extLst>
          </p:nvPr>
        </p:nvGraphicFramePr>
        <p:xfrm>
          <a:off x="215541" y="5653055"/>
          <a:ext cx="6467868" cy="335280"/>
        </p:xfrm>
        <a:graphic>
          <a:graphicData uri="http://schemas.openxmlformats.org/drawingml/2006/table">
            <a:tbl>
              <a:tblPr/>
              <a:tblGrid>
                <a:gridCol w="6467868"/>
              </a:tblGrid>
              <a:tr h="310545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Полный комплект бухгалтерской документации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845008"/>
              </p:ext>
            </p:extLst>
          </p:nvPr>
        </p:nvGraphicFramePr>
        <p:xfrm>
          <a:off x="193855" y="6642988"/>
          <a:ext cx="6471795" cy="335280"/>
        </p:xfrm>
        <a:graphic>
          <a:graphicData uri="http://schemas.openxmlformats.org/drawingml/2006/table">
            <a:tbl>
              <a:tblPr/>
              <a:tblGrid>
                <a:gridCol w="6471795"/>
              </a:tblGrid>
              <a:tr h="0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Поощрение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680711"/>
              </p:ext>
            </p:extLst>
          </p:nvPr>
        </p:nvGraphicFramePr>
        <p:xfrm>
          <a:off x="207084" y="2439920"/>
          <a:ext cx="6480720" cy="335280"/>
        </p:xfrm>
        <a:graphic>
          <a:graphicData uri="http://schemas.openxmlformats.org/drawingml/2006/table">
            <a:tbl>
              <a:tblPr/>
              <a:tblGrid>
                <a:gridCol w="6480720"/>
              </a:tblGrid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Перевозка опасных грузов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812730"/>
              </p:ext>
            </p:extLst>
          </p:nvPr>
        </p:nvGraphicFramePr>
        <p:xfrm>
          <a:off x="209115" y="1394134"/>
          <a:ext cx="6480719" cy="335280"/>
        </p:xfrm>
        <a:graphic>
          <a:graphicData uri="http://schemas.openxmlformats.org/drawingml/2006/table">
            <a:tbl>
              <a:tblPr/>
              <a:tblGrid>
                <a:gridCol w="6480719"/>
              </a:tblGrid>
              <a:tr h="21602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Перевозка негабаритных грузов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46730"/>
              </p:ext>
            </p:extLst>
          </p:nvPr>
        </p:nvGraphicFramePr>
        <p:xfrm>
          <a:off x="213182" y="7598847"/>
          <a:ext cx="6466993" cy="335280"/>
        </p:xfrm>
        <a:graphic>
          <a:graphicData uri="http://schemas.openxmlformats.org/drawingml/2006/table">
            <a:tbl>
              <a:tblPr/>
              <a:tblGrid>
                <a:gridCol w="6466993"/>
              </a:tblGrid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Конфиденциальность обслуживания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Таблица 27" hidden="1"/>
          <p:cNvGraphicFramePr>
            <a:graphicFrameLocks noGrp="1"/>
          </p:cNvGraphicFramePr>
          <p:nvPr/>
        </p:nvGraphicFramePr>
        <p:xfrm>
          <a:off x="1325217" y="40684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Таблица 28" hidden="1"/>
          <p:cNvGraphicFramePr>
            <a:graphicFrameLocks noGrp="1"/>
          </p:cNvGraphicFramePr>
          <p:nvPr/>
        </p:nvGraphicFramePr>
        <p:xfrm>
          <a:off x="1477617" y="42208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 hidden="1"/>
          <p:cNvGraphicFramePr>
            <a:graphicFrameLocks noGrp="1"/>
          </p:cNvGraphicFramePr>
          <p:nvPr/>
        </p:nvGraphicFramePr>
        <p:xfrm>
          <a:off x="1630017" y="43732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26540" y="1765776"/>
            <a:ext cx="648072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Для транспортировки негабарита предоставляем двухосный, трехосный и </a:t>
            </a:r>
            <a:r>
              <a:rPr lang="ru-RU" sz="1300" dirty="0" err="1" smtClean="0"/>
              <a:t>пятиосный</a:t>
            </a:r>
            <a:r>
              <a:rPr lang="ru-RU" sz="1300" dirty="0" smtClean="0"/>
              <a:t> полуприцепы, грузоподъемностью до 120 тонн</a:t>
            </a:r>
            <a:endParaRPr lang="ru-RU" sz="1300" dirty="0"/>
          </a:p>
        </p:txBody>
      </p:sp>
      <p:sp>
        <p:nvSpPr>
          <p:cNvPr id="33" name="TextBox 32"/>
          <p:cNvSpPr txBox="1"/>
          <p:nvPr/>
        </p:nvSpPr>
        <p:spPr>
          <a:xfrm>
            <a:off x="352250" y="2829513"/>
            <a:ext cx="634589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Осуществляем перевозку груза любого </a:t>
            </a:r>
            <a:r>
              <a:rPr lang="ru-RU" sz="1300" dirty="0"/>
              <a:t>класса опасности: </a:t>
            </a:r>
            <a:r>
              <a:rPr lang="ru-RU" sz="1300" dirty="0" smtClean="0"/>
              <a:t>взрывчатые </a:t>
            </a:r>
            <a:r>
              <a:rPr lang="ru-RU" sz="1300" dirty="0"/>
              <a:t>вещества и изделия, </a:t>
            </a:r>
            <a:r>
              <a:rPr lang="ru-RU" sz="1300" dirty="0" smtClean="0"/>
              <a:t>коррозионные </a:t>
            </a:r>
            <a:r>
              <a:rPr lang="ru-RU" sz="1300" dirty="0"/>
              <a:t>вещества, </a:t>
            </a:r>
            <a:r>
              <a:rPr lang="ru-RU" sz="1300" dirty="0" smtClean="0"/>
              <a:t>легковоспламеняющиеся </a:t>
            </a:r>
            <a:r>
              <a:rPr lang="ru-RU" sz="1300" dirty="0"/>
              <a:t>твердые вещества, </a:t>
            </a:r>
            <a:r>
              <a:rPr lang="ru-RU" sz="1300" dirty="0" smtClean="0"/>
              <a:t>токсичные </a:t>
            </a:r>
            <a:r>
              <a:rPr lang="ru-RU" sz="1300" dirty="0"/>
              <a:t>и инфекционные вещества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41297" y="4123556"/>
            <a:ext cx="6480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Мы оградим Вас от непредвиденных затрат, застраховав груз «от </a:t>
            </a:r>
            <a:r>
              <a:rPr lang="ru-RU" sz="1300" dirty="0"/>
              <a:t>всех рисков</a:t>
            </a:r>
            <a:r>
              <a:rPr lang="ru-RU" sz="1300" dirty="0" smtClean="0"/>
              <a:t>»</a:t>
            </a:r>
            <a:endParaRPr lang="ru-RU" sz="1300" dirty="0"/>
          </a:p>
        </p:txBody>
      </p:sp>
      <p:sp>
        <p:nvSpPr>
          <p:cNvPr id="35" name="TextBox 34"/>
          <p:cNvSpPr txBox="1"/>
          <p:nvPr/>
        </p:nvSpPr>
        <p:spPr>
          <a:xfrm>
            <a:off x="326259" y="4962814"/>
            <a:ext cx="64807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Вы </a:t>
            </a:r>
            <a:r>
              <a:rPr lang="ru-RU" sz="1300" dirty="0" smtClean="0"/>
              <a:t>почувствуете безопасность за транспортировку груза. Мы прикладываем усилия для того, чтобы доставить груз быстро</a:t>
            </a:r>
            <a:r>
              <a:rPr lang="ru-RU" sz="1300" dirty="0"/>
              <a:t>, надежно и в полной </a:t>
            </a:r>
            <a:r>
              <a:rPr lang="ru-RU" sz="1300" dirty="0" smtClean="0"/>
              <a:t>сохранности</a:t>
            </a:r>
            <a:endParaRPr lang="ru-RU" sz="1300" dirty="0"/>
          </a:p>
        </p:txBody>
      </p:sp>
      <p:sp>
        <p:nvSpPr>
          <p:cNvPr id="36" name="TextBox 35"/>
          <p:cNvSpPr txBox="1"/>
          <p:nvPr/>
        </p:nvSpPr>
        <p:spPr>
          <a:xfrm>
            <a:off x="331484" y="6011697"/>
            <a:ext cx="64807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Вы получите весь пакет необходимой документации  по результатам сотрудничества</a:t>
            </a:r>
            <a:endParaRPr lang="ru-RU" sz="1300" dirty="0"/>
          </a:p>
        </p:txBody>
      </p:sp>
      <p:sp>
        <p:nvSpPr>
          <p:cNvPr id="37" name="TextBox 36"/>
          <p:cNvSpPr txBox="1"/>
          <p:nvPr/>
        </p:nvSpPr>
        <p:spPr>
          <a:xfrm>
            <a:off x="352250" y="6986436"/>
            <a:ext cx="63458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130651">
              <a:defRPr/>
            </a:pPr>
            <a:r>
              <a:rPr lang="ru-RU" sz="1300" dirty="0" smtClean="0"/>
              <a:t>Вы сможете получать дорогие подарки</a:t>
            </a:r>
            <a:r>
              <a:rPr lang="ru-RU" sz="1300" dirty="0"/>
              <a:t>, </a:t>
            </a:r>
            <a:r>
              <a:rPr lang="ru-RU" sz="1300" dirty="0" smtClean="0"/>
              <a:t>скидки и участвовать в розыгрышах призов</a:t>
            </a:r>
            <a:endParaRPr lang="ru-RU" sz="1300" dirty="0"/>
          </a:p>
        </p:txBody>
      </p:sp>
      <p:sp>
        <p:nvSpPr>
          <p:cNvPr id="38" name="TextBox 37"/>
          <p:cNvSpPr txBox="1"/>
          <p:nvPr/>
        </p:nvSpPr>
        <p:spPr>
          <a:xfrm>
            <a:off x="342604" y="7949642"/>
            <a:ext cx="634589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Вы можете быть спокойны за конфиденциальность </a:t>
            </a:r>
            <a:r>
              <a:rPr lang="ru-RU" sz="1300" dirty="0"/>
              <a:t>сведений </a:t>
            </a:r>
            <a:r>
              <a:rPr lang="ru-RU" sz="1300" dirty="0" smtClean="0"/>
              <a:t>о своем грузе и бизнесе </a:t>
            </a:r>
            <a:endParaRPr lang="ru-RU" sz="1300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" y="9347453"/>
            <a:ext cx="6859505" cy="61564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36" y="668869"/>
            <a:ext cx="1359717" cy="284306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0724" y="995763"/>
            <a:ext cx="1070529" cy="7322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5025" y="668581"/>
            <a:ext cx="58864" cy="5267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4398" y="668096"/>
            <a:ext cx="58864" cy="52674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3190" y="668096"/>
            <a:ext cx="58864" cy="52674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59592" y="668869"/>
            <a:ext cx="58864" cy="52674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85994" y="668869"/>
            <a:ext cx="58864" cy="52674"/>
          </a:xfrm>
          <a:prstGeom prst="rect">
            <a:avLst/>
          </a:prstGeom>
        </p:spPr>
      </p:pic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708702"/>
              </p:ext>
            </p:extLst>
          </p:nvPr>
        </p:nvGraphicFramePr>
        <p:xfrm>
          <a:off x="205675" y="8498625"/>
          <a:ext cx="6480112" cy="335280"/>
        </p:xfrm>
        <a:graphic>
          <a:graphicData uri="http://schemas.openxmlformats.org/drawingml/2006/table">
            <a:tbl>
              <a:tblPr/>
              <a:tblGrid>
                <a:gridCol w="6480112"/>
              </a:tblGrid>
              <a:tr h="30064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Круглосуточная подача транспортного средства</a:t>
                      </a:r>
                      <a:endParaRPr lang="ru-R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325123" y="8876109"/>
            <a:ext cx="646596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Для Вас мы работаем 24 часа без выходных и праздников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29933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168"/>
            <a:ext cx="6859505" cy="615645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497" y="7412116"/>
            <a:ext cx="865501" cy="734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3324" y="206344"/>
            <a:ext cx="2572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Коммерческое предложение по транспортному</a:t>
            </a:r>
          </a:p>
          <a:p>
            <a:r>
              <a:rPr lang="ru-RU" sz="900" dirty="0" smtClean="0"/>
              <a:t>обслуживанию корпоративных клиентов</a:t>
            </a:r>
            <a:endParaRPr lang="ru-RU" sz="900" dirty="0"/>
          </a:p>
        </p:txBody>
      </p:sp>
      <p:graphicFrame>
        <p:nvGraphicFramePr>
          <p:cNvPr id="28" name="Таблица 27" hidden="1"/>
          <p:cNvGraphicFramePr>
            <a:graphicFrameLocks noGrp="1"/>
          </p:cNvGraphicFramePr>
          <p:nvPr/>
        </p:nvGraphicFramePr>
        <p:xfrm>
          <a:off x="1325217" y="40684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Таблица 28" hidden="1"/>
          <p:cNvGraphicFramePr>
            <a:graphicFrameLocks noGrp="1"/>
          </p:cNvGraphicFramePr>
          <p:nvPr/>
        </p:nvGraphicFramePr>
        <p:xfrm>
          <a:off x="1477617" y="42208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Таблица 29" hidden="1"/>
          <p:cNvGraphicFramePr>
            <a:graphicFrameLocks noGrp="1"/>
          </p:cNvGraphicFramePr>
          <p:nvPr/>
        </p:nvGraphicFramePr>
        <p:xfrm>
          <a:off x="1630017" y="4373217"/>
          <a:ext cx="6361044" cy="421983"/>
        </p:xfrm>
        <a:graphic>
          <a:graphicData uri="http://schemas.openxmlformats.org/drawingml/2006/table">
            <a:tbl>
              <a:tblPr/>
              <a:tblGrid>
                <a:gridCol w="6361044"/>
              </a:tblGrid>
              <a:tr h="421983">
                <a:tc>
                  <a:txBody>
                    <a:bodyPr/>
                    <a:lstStyle/>
                    <a:p>
                      <a:pPr marL="0" marR="0" indent="0" algn="l" defTabSz="31306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</a:rPr>
                        <a:t>первый заказ без учета прибыли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3040" y="1372816"/>
            <a:ext cx="64460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KodchiangUPC" panose="02020603050405020304" pitchFamily="18" charset="-34"/>
              </a:rPr>
              <a:t>   Мы надеемся, что предложение, подготовленное «Арелайн» будет привлекательным для Вас как с технической, так и с коммерческой точки зрения. </a:t>
            </a:r>
          </a:p>
          <a:p>
            <a:r>
              <a:rPr lang="ru-RU" sz="1400" dirty="0">
                <a:cs typeface="KodchiangUPC" panose="02020603050405020304" pitchFamily="18" charset="-34"/>
              </a:rPr>
              <a:t> </a:t>
            </a:r>
            <a:r>
              <a:rPr lang="ru-RU" sz="1400" dirty="0" smtClean="0">
                <a:cs typeface="KodchiangUPC" panose="02020603050405020304" pitchFamily="18" charset="-34"/>
              </a:rPr>
              <a:t>  Сотрудники ТК «Арелайн» всегда рады сотрудничеству и открыты для диалога. Мы готовы рассмотреть все Ваши пожелания и совместно прийти к самому результативному решению.</a:t>
            </a:r>
            <a:r>
              <a:rPr lang="ru-RU" sz="1400" b="1" dirty="0"/>
              <a:t> Вам понравится с нами </a:t>
            </a:r>
            <a:r>
              <a:rPr lang="ru-RU" sz="1400" b="1" dirty="0" smtClean="0"/>
              <a:t>работать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223324" y="8714052"/>
            <a:ext cx="64460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/>
              <a:t>   Более подробную информацию о транспортной компании «</a:t>
            </a:r>
            <a:r>
              <a:rPr lang="ru-RU" sz="1300" dirty="0" err="1" smtClean="0"/>
              <a:t>Арелайн</a:t>
            </a:r>
            <a:r>
              <a:rPr lang="ru-RU" sz="1300" dirty="0" smtClean="0"/>
              <a:t>» можно получить на официальном сайте </a:t>
            </a:r>
            <a:r>
              <a:rPr lang="en-US" sz="1300" dirty="0" smtClean="0">
                <a:solidFill>
                  <a:srgbClr val="FF0000"/>
                </a:solidFill>
              </a:rPr>
              <a:t>www.areline.ru</a:t>
            </a:r>
            <a:endParaRPr lang="ru-RU" sz="13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40723" y="3550220"/>
            <a:ext cx="2411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Спасибо за </a:t>
            </a:r>
            <a:r>
              <a:rPr lang="ru-RU" b="1" dirty="0" smtClean="0">
                <a:solidFill>
                  <a:srgbClr val="FF0000"/>
                </a:solidFill>
              </a:rPr>
              <a:t>внимание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852" y="2852465"/>
            <a:ext cx="491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Доверьте нам транспортировку Вашего </a:t>
            </a:r>
            <a:r>
              <a:rPr lang="ru-RU" b="1" dirty="0" smtClean="0"/>
              <a:t>груза 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-1506" y="9290355"/>
            <a:ext cx="6859505" cy="61564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1536" y="668869"/>
            <a:ext cx="1359717" cy="284306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0724" y="995763"/>
            <a:ext cx="1070529" cy="7322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5025" y="668581"/>
            <a:ext cx="58864" cy="52674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4398" y="668096"/>
            <a:ext cx="58864" cy="5267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33190" y="668096"/>
            <a:ext cx="58864" cy="52674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59592" y="668869"/>
            <a:ext cx="58864" cy="52674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85994" y="668869"/>
            <a:ext cx="58864" cy="526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7249" y="7091683"/>
            <a:ext cx="126348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 smtClean="0"/>
              <a:t>Наши клиенты:</a:t>
            </a:r>
            <a:endParaRPr lang="ru-RU" sz="13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743" y="7384392"/>
            <a:ext cx="426090" cy="37549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124" y="7393677"/>
            <a:ext cx="455250" cy="45525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074" y="7457226"/>
            <a:ext cx="505574" cy="32815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5248" y="8028901"/>
            <a:ext cx="463732" cy="30469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379" y="8002849"/>
            <a:ext cx="455063" cy="312477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542" y="8032266"/>
            <a:ext cx="430204" cy="266009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35" y="7977403"/>
            <a:ext cx="374694" cy="331384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32" y="8044058"/>
            <a:ext cx="411307" cy="291004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05" y="7572138"/>
            <a:ext cx="851776" cy="21578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602" y="8042577"/>
            <a:ext cx="713146" cy="25792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38" y="7304557"/>
            <a:ext cx="687408" cy="546585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231" y="7937869"/>
            <a:ext cx="547271" cy="410453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535" y="8039173"/>
            <a:ext cx="898489" cy="292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6332" y="5617413"/>
            <a:ext cx="3536417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/>
              <a:t>Отдел по работе с корпоративными клиентами</a:t>
            </a:r>
          </a:p>
          <a:p>
            <a:r>
              <a:rPr lang="ru-RU" sz="1300" dirty="0"/>
              <a:t>ООО «</a:t>
            </a:r>
            <a:r>
              <a:rPr lang="ru-RU" sz="1300" dirty="0" err="1"/>
              <a:t>Арелайн</a:t>
            </a:r>
            <a:r>
              <a:rPr lang="ru-RU" sz="1300" dirty="0"/>
              <a:t>»</a:t>
            </a:r>
          </a:p>
          <a:p>
            <a:r>
              <a:rPr lang="ru-RU" sz="1300" dirty="0"/>
              <a:t>моб.: +7 980 659 98 78</a:t>
            </a:r>
          </a:p>
          <a:p>
            <a:r>
              <a:rPr lang="en-US" sz="1300" dirty="0"/>
              <a:t>E-mail</a:t>
            </a:r>
            <a:r>
              <a:rPr lang="ru-RU" sz="1300" dirty="0"/>
              <a:t>: </a:t>
            </a:r>
            <a:r>
              <a:rPr lang="en-US" sz="1300" dirty="0">
                <a:hlinkClick r:id="rId21"/>
              </a:rPr>
              <a:t>areline@inbox.ru</a:t>
            </a:r>
            <a:endParaRPr lang="en-US" sz="1300" dirty="0"/>
          </a:p>
          <a:p>
            <a:r>
              <a:rPr lang="en-US" sz="1300" dirty="0">
                <a:hlinkClick r:id="rId22"/>
              </a:rPr>
              <a:t>www.areline.ru</a:t>
            </a:r>
            <a:r>
              <a:rPr lang="en-US" sz="1300" dirty="0"/>
              <a:t> 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400220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499</Words>
  <Application>Microsoft Office PowerPoint</Application>
  <PresentationFormat>Лист A4 (210x297 мм)</PresentationFormat>
  <Paragraphs>63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KodchiangUPC</vt:lpstr>
      <vt:lpstr>Тема Office</vt:lpstr>
      <vt:lpstr>Предлагаем заключение Договора  на оказание услуг  транспортного обслуживания</vt:lpstr>
      <vt:lpstr>    Мы рады возможности обратиться к Вам лично от лица компании «Арелайн» с предложением сотрудничества по широкому спектру транспортных услуг.    Предлагаем Вашему вниманию несколько причин выбрать «Арелайн» в качестве основного перевозчика грузов. Предложения позволят Вам значительно снизить затраты на транспортировку грузов уже на старте нашего сотрудничества.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Учетная запись Майкрософт</cp:lastModifiedBy>
  <cp:revision>160</cp:revision>
  <cp:lastPrinted>2014-01-05T16:04:08Z</cp:lastPrinted>
  <dcterms:created xsi:type="dcterms:W3CDTF">2014-01-04T16:38:22Z</dcterms:created>
  <dcterms:modified xsi:type="dcterms:W3CDTF">2014-01-15T21:52:43Z</dcterms:modified>
</cp:coreProperties>
</file>